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37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61" r:id="rId21"/>
    <p:sldId id="262" r:id="rId22"/>
    <p:sldId id="26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58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354F7-A45F-4288-8FBF-29FDBF4F5150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3171-C75E-4C2B-8CE2-DEAF069ED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9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F3171-C75E-4C2B-8CE2-DEAF069EDC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29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F3171-C75E-4C2B-8CE2-DEAF069EDC7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52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F3171-C75E-4C2B-8CE2-DEAF069EDC7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01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57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44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45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31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57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8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42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50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83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85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6CAD36-79BA-4643-A6BE-0FD9C62A917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55475C-B4B1-4507-AFA0-96A6D1E6004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56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4980-60A7-AD26-6F76-E370A4574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91" y="596347"/>
            <a:ext cx="9839739" cy="5178287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8800" dirty="0">
                <a:latin typeface="Bahnschrift SemiBold Condensed" panose="020B0502040204020203" pitchFamily="34" charset="0"/>
              </a:rPr>
              <a:t>MY  SQL</a:t>
            </a:r>
            <a:br>
              <a:rPr lang="en-US" sz="8800" dirty="0">
                <a:latin typeface="Bahnschrift SemiBold Condensed" panose="020B0502040204020203" pitchFamily="34" charset="0"/>
              </a:rPr>
            </a:br>
            <a:r>
              <a:rPr lang="en-US" sz="8800" dirty="0">
                <a:latin typeface="Bahnschrift SemiBold Condensed" panose="020B0502040204020203" pitchFamily="34" charset="0"/>
              </a:rPr>
              <a:t>[Structural </a:t>
            </a:r>
            <a:r>
              <a:rPr lang="en-US" sz="8800" dirty="0" err="1">
                <a:latin typeface="Bahnschrift SemiBold Condensed" panose="020B0502040204020203" pitchFamily="34" charset="0"/>
              </a:rPr>
              <a:t>Querry</a:t>
            </a:r>
            <a:r>
              <a:rPr lang="en-US" sz="8800" dirty="0">
                <a:latin typeface="Bahnschrift SemiBold Condensed" panose="020B0502040204020203" pitchFamily="34" charset="0"/>
              </a:rPr>
              <a:t> Language]</a:t>
            </a:r>
            <a:endParaRPr lang="en-IN" sz="88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10777-A55C-3916-43BC-4F15AD34F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742660" y="5516217"/>
            <a:ext cx="9220202" cy="914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7E6D-D573-5CA6-67EE-EECE66B6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026" y="351692"/>
            <a:ext cx="9685774" cy="693337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Calculated Functions(Aggregate Function)</a:t>
            </a:r>
            <a:br>
              <a:rPr lang="en-US" sz="4000" dirty="0">
                <a:solidFill>
                  <a:srgbClr val="002060"/>
                </a:solidFill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E6D9-407A-23A5-50DF-BCA36749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152" y="1185705"/>
            <a:ext cx="10515600" cy="499125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Average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Minimum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Maximum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Count If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002060"/>
                </a:solidFill>
              </a:rPr>
              <a:t>String Function</a:t>
            </a:r>
            <a:endParaRPr lang="en-I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Upper Case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Lower Case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Trim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Left,Right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Concadenate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353162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89B0-EBE6-2447-EB50-B8BDA527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Logical Functions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03E9-A51A-8585-8E69-36A4F45D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578" y="1798655"/>
            <a:ext cx="10610222" cy="28838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I</a:t>
            </a: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f Condition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If With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If With 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Nested If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Null If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Is Null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474747"/>
              </a:solidFill>
              <a:highlight>
                <a:srgbClr val="FFFFFF"/>
              </a:highligh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8377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B23A-6E70-503F-5DB3-41831FE3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highlight>
                  <a:srgbClr val="FFFFFF"/>
                </a:highlight>
                <a:latin typeface="Google Sans"/>
              </a:rPr>
              <a:t>Number Functions</a:t>
            </a:r>
            <a:br>
              <a:rPr lang="en-IN" sz="4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9BA0-2B33-C05E-C671-94F9DBC6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232418"/>
          </a:xfrm>
        </p:spPr>
        <p:txBody>
          <a:bodyPr/>
          <a:lstStyle/>
          <a:p>
            <a:pPr marL="0" indent="0">
              <a:buNone/>
            </a:pPr>
            <a:endParaRPr lang="en-IN" sz="2800" dirty="0">
              <a:solidFill>
                <a:srgbClr val="474747"/>
              </a:solidFill>
              <a:highlight>
                <a:srgbClr val="FFFFFF"/>
              </a:highlight>
              <a:latin typeface="Google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Char Length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Coiling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Floor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Sign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en-IN" sz="3200" dirty="0" err="1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Squart</a:t>
            </a:r>
            <a:endParaRPr lang="en-IN" sz="3200" dirty="0">
              <a:solidFill>
                <a:srgbClr val="474747"/>
              </a:solidFill>
              <a:highlight>
                <a:srgbClr val="FFFFFF"/>
              </a:highlight>
              <a:latin typeface="Google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77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5983-D60C-0C43-E92F-768762E0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highlight>
                  <a:srgbClr val="FFFFFF"/>
                </a:highlight>
                <a:latin typeface="Google Sans"/>
              </a:rPr>
              <a:t>Date Time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41D4-0EEF-8DF7-154A-1E1DF9BD4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Date Add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Date Sub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Timestampdiff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Year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Month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Date Format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95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DF08-EA16-1C02-5D4D-568D68AC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TCL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(Transaction Control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Language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AF0A-44A3-1232-83FA-C2E2ECE8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  It is a set of commands  Some examples of TCL commands are </a:t>
            </a:r>
            <a:r>
              <a:rPr lang="en-US" sz="2400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ROLLBACK, COMMIT</a:t>
            </a:r>
            <a:r>
              <a:rPr lang="en-US" sz="2000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, </a:t>
            </a:r>
            <a:r>
              <a:rPr lang="en-US" sz="2400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and SAVEPOINT</a:t>
            </a:r>
            <a:r>
              <a:rPr lang="en-US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40C28"/>
              </a:solidFill>
              <a:highlight>
                <a:srgbClr val="D3E3FD"/>
              </a:highlight>
              <a:latin typeface="Google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highlight>
                  <a:srgbClr val="D3E3FD"/>
                </a:highlight>
                <a:latin typeface="Google Sans"/>
              </a:rPr>
              <a:t>Commit (Save Point)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40C28"/>
                </a:solidFill>
                <a:highlight>
                  <a:srgbClr val="D3E3FD"/>
                </a:highlight>
                <a:latin typeface="Google Sans"/>
              </a:rPr>
              <a:t> Rollback (Undo Changes)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93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2ABD-AE3D-513A-C747-957A5EAD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Alter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5A91-3203-B4D5-E620-E9D2D2E0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Single Column Add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Multiple Column Add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Primary Key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Drop Primary Key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Modify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Key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970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7B2B-5964-E5AA-BA42-5C4A2551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Project 1[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Loan Management System</a:t>
            </a:r>
            <a:r>
              <a:rPr lang="en-US" sz="5400" b="1" dirty="0"/>
              <a:t>]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49D4-4E48-D50E-7457-87B4DBAA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set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income status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loan status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info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country state</a:t>
            </a:r>
          </a:p>
          <a:p>
            <a:pPr marL="514350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region info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886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9397-5D08-12E2-0904-36D4D83D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Sheet 1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Import  Table From Sheet  1- Customer Income Status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6F67F-DD39-50D6-20CC-31DD6CE6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561" t="14688" r="6635" b="11810"/>
          <a:stretch/>
        </p:blipFill>
        <p:spPr>
          <a:xfrm>
            <a:off x="0" y="1879042"/>
            <a:ext cx="11155680" cy="4411226"/>
          </a:xfrm>
        </p:spPr>
      </p:pic>
    </p:spTree>
    <p:extLst>
      <p:ext uri="{BB962C8B-B14F-4D97-AF65-F5344CB8AC3E}">
        <p14:creationId xmlns:p14="http://schemas.microsoft.com/office/powerpoint/2010/main" val="286428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8BBF-32AB-BE0F-6155-DC7B45862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0" y="1537398"/>
            <a:ext cx="10673359" cy="199962"/>
          </a:xfrm>
        </p:spPr>
        <p:txBody>
          <a:bodyPr anchor="ctr">
            <a:normAutofit fontScale="90000"/>
          </a:bodyPr>
          <a:lstStyle/>
          <a:p>
            <a:r>
              <a:rPr lang="en-IN" sz="4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customer criteria based on applicant income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7D42-40A4-E5E8-FFE3-67D6C429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" y="1979524"/>
            <a:ext cx="10432199" cy="388956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 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&gt;15,000 = grade 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&gt;9,000 = grade b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&gt;5000 = middle class customer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Otherwise low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934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0559-797F-331F-D9F5-B0C2D29D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04E38-5119-97D3-BFD0-C6E97B73C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36" t="14498" r="5571" b="9720"/>
          <a:stretch/>
        </p:blipFill>
        <p:spPr>
          <a:xfrm>
            <a:off x="0" y="0"/>
            <a:ext cx="11907297" cy="6264318"/>
          </a:xfrm>
        </p:spPr>
      </p:pic>
    </p:spTree>
    <p:extLst>
      <p:ext uri="{BB962C8B-B14F-4D97-AF65-F5344CB8AC3E}">
        <p14:creationId xmlns:p14="http://schemas.microsoft.com/office/powerpoint/2010/main" val="164713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A906-16D8-1C2D-EA57-7CB0EB11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b="1" dirty="0"/>
              <a:t>Structural</a:t>
            </a:r>
            <a:r>
              <a:rPr lang="en-US" b="1" dirty="0"/>
              <a:t> Query Language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4F2C-37F8-5AB5-FA99-4E0706B61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027584"/>
            <a:ext cx="8716617" cy="3299790"/>
          </a:xfrm>
        </p:spPr>
        <p:txBody>
          <a:bodyPr anchor="t"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MySQL is the most popular open source relational database management system.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MySQL used for developing various web based software development.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Developed by company MySQL AB. (Based on CNC++)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17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06AB-011B-1F4E-71C3-97EB7089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Monthly interest percentage 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8FE72-2C30-9ECA-A7D6-F349A2F25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&lt;5000 rural=3%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&lt;5000 semi rural=3.5%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&lt;5000 urban=5%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 income &lt;5000 semi urban= 2.5%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Otherwise =7%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57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E5F1-862F-3ACD-9480-757DFF24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5C473-1850-6329-41D7-9446789F0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34" t="14339" r="5443" b="10156"/>
          <a:stretch/>
        </p:blipFill>
        <p:spPr>
          <a:xfrm>
            <a:off x="1" y="1"/>
            <a:ext cx="12007780" cy="6240026"/>
          </a:xfrm>
        </p:spPr>
      </p:pic>
    </p:spTree>
    <p:extLst>
      <p:ext uri="{BB962C8B-B14F-4D97-AF65-F5344CB8AC3E}">
        <p14:creationId xmlns:p14="http://schemas.microsoft.com/office/powerpoint/2010/main" val="2805545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28A4-473C-9579-0794-7031610F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63527"/>
            <a:ext cx="10058400" cy="1450757"/>
          </a:xfrm>
        </p:spPr>
        <p:txBody>
          <a:bodyPr/>
          <a:lstStyle/>
          <a:p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field creation based on interest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0715-7363-5ED0-E25E-27DA50EA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6044"/>
            <a:ext cx="10502536" cy="461305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monthly interest amt and annual interest amt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E8864-5D5F-33A6-0801-195B9E13D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7" t="13896" r="5357" b="9112"/>
          <a:stretch/>
        </p:blipFill>
        <p:spPr>
          <a:xfrm>
            <a:off x="0" y="1788607"/>
            <a:ext cx="12027877" cy="45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D3E1-48DA-4176-E65C-29DA24EF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74" y="286603"/>
            <a:ext cx="8251706" cy="50721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Annual </a:t>
            </a:r>
            <a:r>
              <a:rPr lang="en-US" sz="4000" dirty="0" err="1"/>
              <a:t>Intrest</a:t>
            </a:r>
            <a:r>
              <a:rPr lang="en-US" sz="4000" dirty="0"/>
              <a:t> Amount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33443-064E-A068-73E0-7C013521C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09" t="19870" r="6213" b="9202"/>
          <a:stretch/>
        </p:blipFill>
        <p:spPr>
          <a:xfrm>
            <a:off x="66640" y="974690"/>
            <a:ext cx="11995244" cy="5245240"/>
          </a:xfrm>
        </p:spPr>
      </p:pic>
    </p:spTree>
    <p:extLst>
      <p:ext uri="{BB962C8B-B14F-4D97-AF65-F5344CB8AC3E}">
        <p14:creationId xmlns:p14="http://schemas.microsoft.com/office/powerpoint/2010/main" val="300625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BF99-83A4-258A-E70C-2EE1A3E0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Sheet 2 - loan status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C5C9-79AD-9FDE-EEB2-2798B327C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76142"/>
            <a:ext cx="10119360" cy="479392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row level trigger for loan amt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B5227-C94C-A40A-F238-89F0BBEF3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26667" r="35467" b="38461"/>
          <a:stretch/>
        </p:blipFill>
        <p:spPr>
          <a:xfrm>
            <a:off x="753626" y="1828799"/>
            <a:ext cx="7827666" cy="35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6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6135-EB0B-50A5-90BE-FFB02779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B5572-F783-ECCF-3359-A0F40BF63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88" y="1195754"/>
            <a:ext cx="10472392" cy="4673340"/>
          </a:xfrm>
        </p:spPr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statement level trigger for </a:t>
            </a:r>
            <a:r>
              <a:rPr lang="en-IN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B3863A-647D-615E-4984-DD3FCB2D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3" t="21538" r="20385" b="34066"/>
          <a:stretch/>
        </p:blipFill>
        <p:spPr>
          <a:xfrm>
            <a:off x="432080" y="1818752"/>
            <a:ext cx="9365064" cy="37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7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CBAB-7A0F-47C8-5B5F-A317AD1D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 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69F1-B997-0063-35B2-8BCAF52F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88" y="1828800"/>
            <a:ext cx="10472392" cy="4040294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 &gt;900 high </a:t>
            </a: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 &gt;750 no penalty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 &gt;250 penalty customers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 &lt;=0 reject customers (loan cannot apply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9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6CCE-7007-F22F-7D61-D69B2989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9918B-1D5E-CBB0-037B-3CAD682F7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31" t="14391" r="6888" b="9546"/>
          <a:stretch/>
        </p:blipFill>
        <p:spPr>
          <a:xfrm>
            <a:off x="622998" y="286603"/>
            <a:ext cx="9375112" cy="5732359"/>
          </a:xfrm>
        </p:spPr>
      </p:pic>
    </p:spTree>
    <p:extLst>
      <p:ext uri="{BB962C8B-B14F-4D97-AF65-F5344CB8AC3E}">
        <p14:creationId xmlns:p14="http://schemas.microsoft.com/office/powerpoint/2010/main" val="380113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4C16-8DB3-46AB-0396-B063CD62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delete the reject and loan still processing customers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688D4-4860-ADFA-63E9-67322B633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81" t="14451" r="5892" b="9150"/>
          <a:stretch/>
        </p:blipFill>
        <p:spPr>
          <a:xfrm>
            <a:off x="110532" y="1317841"/>
            <a:ext cx="11847005" cy="4952330"/>
          </a:xfrm>
        </p:spPr>
      </p:pic>
    </p:spTree>
    <p:extLst>
      <p:ext uri="{BB962C8B-B14F-4D97-AF65-F5344CB8AC3E}">
        <p14:creationId xmlns:p14="http://schemas.microsoft.com/office/powerpoint/2010/main" val="362631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FA05-69C9-C557-8B3B-98566C77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Sheet 3 - customer info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01E55-82BD-50E4-4940-F001E8DE0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55560"/>
            <a:ext cx="10058400" cy="471353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the table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 age based on customer id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D7F29-7472-6F41-1E90-E9AF2D0C5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7" t="14420" r="13290" b="43555"/>
          <a:stretch/>
        </p:blipFill>
        <p:spPr>
          <a:xfrm>
            <a:off x="231112" y="2160397"/>
            <a:ext cx="10058400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5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521E-A987-3E39-B22D-35646DC9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My SQL Servers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C3F8-ACD3-863F-796B-7612E3F1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Oracle server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Mango DB Server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MY SQL Workbench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Navigation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No SQL Server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Post Grade SQL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MS Server</a:t>
            </a:r>
          </a:p>
        </p:txBody>
      </p:sp>
    </p:spTree>
    <p:extLst>
      <p:ext uri="{BB962C8B-B14F-4D97-AF65-F5344CB8AC3E}">
        <p14:creationId xmlns:p14="http://schemas.microsoft.com/office/powerpoint/2010/main" val="150364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0BDC-DD80-0707-6A54-55B74CC9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0" y="286604"/>
            <a:ext cx="9146010" cy="597652"/>
          </a:xfrm>
        </p:spPr>
        <p:txBody>
          <a:bodyPr>
            <a:normAutofit/>
          </a:bodyPr>
          <a:lstStyle/>
          <a:p>
            <a:r>
              <a:rPr lang="en-US" sz="3600" dirty="0"/>
              <a:t>Update Gender Based On </a:t>
            </a:r>
            <a:r>
              <a:rPr lang="en-US" sz="3600" dirty="0" err="1"/>
              <a:t>Customer_id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DC4B7-ABF2-9108-9F17-C6488D463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03" t="17439" r="6316" b="13017"/>
          <a:stretch/>
        </p:blipFill>
        <p:spPr>
          <a:xfrm>
            <a:off x="533305" y="1175657"/>
            <a:ext cx="9947125" cy="4973934"/>
          </a:xfrm>
        </p:spPr>
      </p:pic>
    </p:spTree>
    <p:extLst>
      <p:ext uri="{BB962C8B-B14F-4D97-AF65-F5344CB8AC3E}">
        <p14:creationId xmlns:p14="http://schemas.microsoft.com/office/powerpoint/2010/main" val="691390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67CB-51FD-A069-DC98-D3D2CF75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441" y="263527"/>
            <a:ext cx="10058400" cy="1450757"/>
          </a:xfrm>
        </p:spPr>
        <p:txBody>
          <a:bodyPr/>
          <a:lstStyle/>
          <a:p>
            <a:r>
              <a:rPr lang="en-IN" sz="4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Sheet 4 and 5- country state and region</a:t>
            </a:r>
            <a:br>
              <a:rPr lang="en-IN" sz="4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2D2D-0D5A-4D2B-47DA-E4A2DE44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96" y="587829"/>
            <a:ext cx="9909683" cy="528126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 all the 5 tables without repeating the fields - output 1 *find the mismatch details using joins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0297D-17B4-DF2A-4412-3764AD061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4" t="32088" r="4478" b="13949"/>
          <a:stretch/>
        </p:blipFill>
        <p:spPr>
          <a:xfrm>
            <a:off x="120580" y="1714285"/>
            <a:ext cx="11525460" cy="42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B1C-F698-B9CD-FD62-523802CC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Filtering information using inner join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748A-0A06-0F8D-3189-DFCA0BA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085222"/>
            <a:ext cx="10119360" cy="47838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Filter high 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cibil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94824-9DC5-673A-3741-58B68C1CA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0" t="18198" r="4673" b="12967"/>
          <a:stretch/>
        </p:blipFill>
        <p:spPr>
          <a:xfrm>
            <a:off x="100484" y="1875405"/>
            <a:ext cx="11575699" cy="44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60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AAAE-96ED-899C-6CF9-511F9451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136" y="286604"/>
            <a:ext cx="8633544" cy="436878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home office and corporate</a:t>
            </a:r>
            <a:endParaRPr lang="en-IN" sz="8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A9E1A-E91F-6187-D521-1261023B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21" t="16868" r="5547" b="13225"/>
          <a:stretch/>
        </p:blipFill>
        <p:spPr>
          <a:xfrm>
            <a:off x="783772" y="914400"/>
            <a:ext cx="10371908" cy="5265335"/>
          </a:xfrm>
        </p:spPr>
      </p:pic>
    </p:spTree>
    <p:extLst>
      <p:ext uri="{BB962C8B-B14F-4D97-AF65-F5344CB8AC3E}">
        <p14:creationId xmlns:p14="http://schemas.microsoft.com/office/powerpoint/2010/main" val="366929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E591-A628-3B60-0EE2-95EFD28E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74" y="286604"/>
            <a:ext cx="8251706" cy="929248"/>
          </a:xfrm>
        </p:spPr>
        <p:txBody>
          <a:bodyPr>
            <a:normAutofit fontScale="90000"/>
          </a:bodyPr>
          <a:lstStyle/>
          <a:p>
            <a:r>
              <a:rPr lang="en-IN" sz="28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all the outputs as procedure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DE9FC-D327-3927-9EE0-95E5B04DF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18" t="17096" r="5511" b="8597"/>
          <a:stretch/>
        </p:blipFill>
        <p:spPr>
          <a:xfrm>
            <a:off x="130630" y="1158072"/>
            <a:ext cx="11456794" cy="5122148"/>
          </a:xfrm>
        </p:spPr>
      </p:pic>
    </p:spTree>
    <p:extLst>
      <p:ext uri="{BB962C8B-B14F-4D97-AF65-F5344CB8AC3E}">
        <p14:creationId xmlns:p14="http://schemas.microsoft.com/office/powerpoint/2010/main" val="1551875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2607-C694-2E95-B4E9-A2528970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7E21D-EBCD-1976-C465-2A0B81B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476" y="2090056"/>
            <a:ext cx="9186203" cy="3779037"/>
          </a:xfrm>
        </p:spPr>
        <p:txBody>
          <a:bodyPr>
            <a:normAutofit/>
          </a:bodyPr>
          <a:lstStyle/>
          <a:p>
            <a:r>
              <a:rPr lang="en-US" sz="13800" dirty="0"/>
              <a:t>The End</a:t>
            </a:r>
            <a:endParaRPr lang="en-IN" sz="13800" dirty="0"/>
          </a:p>
        </p:txBody>
      </p:sp>
    </p:spTree>
    <p:extLst>
      <p:ext uri="{BB962C8B-B14F-4D97-AF65-F5344CB8AC3E}">
        <p14:creationId xmlns:p14="http://schemas.microsoft.com/office/powerpoint/2010/main" val="273345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E1E8-F93D-913D-25F8-EA203F8E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Types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0DB1-29E6-8F74-3EB8-51F22CFE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DBMS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Database Management Systems (DBMS) are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software    systems used to </a:t>
            </a:r>
            <a:r>
              <a:rPr lang="en-US" b="1" i="0" dirty="0">
                <a:solidFill>
                  <a:srgbClr val="040C28"/>
                </a:solidFill>
                <a:effectLst/>
                <a:latin typeface="Google Sans"/>
              </a:rPr>
              <a:t>store, retrieve,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and </a:t>
            </a:r>
            <a:r>
              <a:rPr lang="en-US" b="1" i="0" dirty="0">
                <a:solidFill>
                  <a:srgbClr val="040C28"/>
                </a:solidFill>
                <a:effectLst/>
                <a:latin typeface="Google Sans"/>
              </a:rPr>
              <a:t>run queries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on data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RDBMS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0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en-US" sz="2400" i="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A relational database management system </a:t>
            </a:r>
            <a:r>
              <a:rPr lang="en-US" sz="2400" b="1" i="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(RDBMS) </a:t>
            </a:r>
            <a:r>
              <a:rPr lang="en-US" sz="2400" i="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is a program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Used to </a:t>
            </a:r>
            <a:r>
              <a:rPr lang="en-US" sz="2400" b="1" dirty="0" err="1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create,update</a:t>
            </a:r>
            <a:r>
              <a:rPr lang="en-US" sz="2400" b="1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and </a:t>
            </a:r>
            <a:r>
              <a:rPr lang="en-US" sz="2400" b="1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manage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en-US" sz="2400" dirty="0" err="1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relationam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database.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0741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A58B-2EC6-B062-C345-7D09CC32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SQL Statements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0C93-BA25-49E3-BB69-C9B3FC73E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sz="3200" b="1" dirty="0"/>
              <a:t> DDL </a:t>
            </a:r>
            <a:r>
              <a:rPr lang="en-US" dirty="0"/>
              <a:t>[Data definition Language 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3200" b="1" dirty="0"/>
              <a:t>DML </a:t>
            </a:r>
            <a:r>
              <a:rPr lang="en-US" dirty="0"/>
              <a:t>[Data </a:t>
            </a:r>
            <a:r>
              <a:rPr lang="en-US" dirty="0" err="1"/>
              <a:t>Manupulation</a:t>
            </a:r>
            <a:r>
              <a:rPr lang="en-US" dirty="0"/>
              <a:t> Language 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  DQL </a:t>
            </a:r>
            <a:r>
              <a:rPr lang="en-US" dirty="0"/>
              <a:t>[Data </a:t>
            </a:r>
            <a:r>
              <a:rPr lang="en-US" dirty="0" err="1"/>
              <a:t>Querry</a:t>
            </a:r>
            <a:r>
              <a:rPr lang="en-US" dirty="0"/>
              <a:t>  Language 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/>
              <a:t>  TCL </a:t>
            </a:r>
            <a:r>
              <a:rPr lang="en-US" dirty="0"/>
              <a:t>[Transaction Control  Language 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sz="3200" b="1" dirty="0"/>
              <a:t>DCL </a:t>
            </a:r>
            <a:r>
              <a:rPr lang="en-US" dirty="0"/>
              <a:t>[Data Control Language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847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239-BC02-F0A6-1E50-268E5E78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558" y="365125"/>
            <a:ext cx="9575241" cy="860774"/>
          </a:xfrm>
        </p:spPr>
        <p:txBody>
          <a:bodyPr>
            <a:normAutofit/>
          </a:bodyPr>
          <a:lstStyle/>
          <a:p>
            <a:r>
              <a:rPr lang="en-US" b="1" dirty="0"/>
              <a:t>DDL</a:t>
            </a:r>
            <a:r>
              <a:rPr lang="en-US" dirty="0"/>
              <a:t>(</a:t>
            </a:r>
            <a:r>
              <a:rPr lang="en-US" sz="4000" dirty="0"/>
              <a:t>Data </a:t>
            </a:r>
            <a:r>
              <a:rPr lang="en-US" sz="4000" dirty="0" err="1"/>
              <a:t>Defenition</a:t>
            </a:r>
            <a:r>
              <a:rPr lang="en-US" sz="4000" dirty="0"/>
              <a:t> Language)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00E9-FF86-2913-EDE9-8B645749E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26" y="1306286"/>
            <a:ext cx="10600174" cy="55517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 That </a:t>
            </a:r>
            <a:r>
              <a:rPr lang="en-IN" sz="2400" b="1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describes the portion of SQL that creates, alters, and deletes database objects</a:t>
            </a:r>
            <a:r>
              <a:rPr lang="en-IN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. These database objects include schemas, tables, views, sequences, </a:t>
            </a:r>
            <a:r>
              <a:rPr lang="en-IN" sz="2400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catalogs</a:t>
            </a:r>
            <a:r>
              <a:rPr lang="en-IN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, indexes, variables, masks, permissions, and aliases.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 </a:t>
            </a:r>
            <a:r>
              <a:rPr lang="en-IN" sz="2400" dirty="0" err="1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Databae</a:t>
            </a:r>
            <a:r>
              <a:rPr lang="en-IN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Creation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Table Creation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Alter Table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Add New Column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0691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8ACA-B85D-F0A9-DF97-6E8EA1C2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DML</a:t>
            </a:r>
            <a:r>
              <a:rPr lang="en-US" dirty="0"/>
              <a:t>(</a:t>
            </a:r>
            <a:r>
              <a:rPr lang="en-US" sz="4400" dirty="0"/>
              <a:t>Data </a:t>
            </a:r>
            <a:r>
              <a:rPr lang="en-US" sz="4400" dirty="0" err="1"/>
              <a:t>Manupulation</a:t>
            </a:r>
            <a:r>
              <a:rPr lang="en-US" sz="4400" dirty="0"/>
              <a:t>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4DA0E-F193-AF70-2987-3E2898DFF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  <a:r>
              <a:rPr lang="en-IN" sz="28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 </a:t>
            </a:r>
            <a:r>
              <a:rPr lang="en-IN" sz="35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It </a:t>
            </a:r>
            <a:r>
              <a:rPr lang="en-US" sz="35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is a class of SQL statements that are used to query, edit, add and delete row-level data from database tables or views. The main DML statements are </a:t>
            </a:r>
            <a:r>
              <a:rPr lang="en-US" sz="3500" b="0" i="0" dirty="0">
                <a:solidFill>
                  <a:srgbClr val="040C28"/>
                </a:solidFill>
                <a:effectLst/>
                <a:latin typeface="Google Sans"/>
              </a:rPr>
              <a:t>SELECT , INSERT , DELETE , and Update.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500" dirty="0">
                <a:solidFill>
                  <a:srgbClr val="040C28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en-IN" sz="35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Insert Values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Update Values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rgbClr val="474747"/>
                </a:solidFill>
                <a:highlight>
                  <a:srgbClr val="FFFFFF"/>
                </a:highlight>
                <a:latin typeface="Google Sans"/>
              </a:rPr>
              <a:t> Delete Values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713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1F05-FC95-CC0D-BC18-93FB9DBE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DQL</a:t>
            </a:r>
            <a:r>
              <a:rPr lang="en-US" dirty="0"/>
              <a:t>(</a:t>
            </a:r>
            <a:r>
              <a:rPr lang="en-US" sz="4400" dirty="0"/>
              <a:t>Data Query Language)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E6E6B-4FE6-D0AC-0B08-EF6142C99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 It is a component of the SQL statement that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allows getting data from                 the database and imposing order upon it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 It includes the SELECT statement. This command allows getting the data out of the database to perform operations with it.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779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9414-B55F-92F1-3140-BE0C1C66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74582" cy="116222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DQL</a:t>
            </a:r>
            <a:r>
              <a:rPr lang="en-US" dirty="0"/>
              <a:t>(</a:t>
            </a:r>
            <a:r>
              <a:rPr lang="en-US" sz="4400" dirty="0"/>
              <a:t>Data Query Language)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0B5A-33F0-BCD0-2A0B-3DB8FDA8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349"/>
            <a:ext cx="10515600" cy="464961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4100" dirty="0">
                <a:solidFill>
                  <a:srgbClr val="002060"/>
                </a:solidFill>
              </a:rPr>
              <a:t>General 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Where	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And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			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Not In		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LessThan</a:t>
            </a:r>
            <a:r>
              <a:rPr lang="en-US" dirty="0"/>
              <a:t> 		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GreaterThan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Not Like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Count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Group By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3901026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495</TotalTime>
  <Words>775</Words>
  <Application>Microsoft Office PowerPoint</Application>
  <PresentationFormat>Widescreen</PresentationFormat>
  <Paragraphs>166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Bahnschrift SemiBold Condensed</vt:lpstr>
      <vt:lpstr>Calibri</vt:lpstr>
      <vt:lpstr>Calibri Light</vt:lpstr>
      <vt:lpstr>Google Sans</vt:lpstr>
      <vt:lpstr>Symbol</vt:lpstr>
      <vt:lpstr>Wingdings</vt:lpstr>
      <vt:lpstr>Retrospect</vt:lpstr>
      <vt:lpstr>MY  SQL [Structural Querry Language]</vt:lpstr>
      <vt:lpstr>Structural Query Language</vt:lpstr>
      <vt:lpstr>   Types of My SQL Servers</vt:lpstr>
      <vt:lpstr>System Types</vt:lpstr>
      <vt:lpstr>SQL Statements</vt:lpstr>
      <vt:lpstr>DDL(Data Defenition Language)</vt:lpstr>
      <vt:lpstr>DML(Data Manupulation Language</vt:lpstr>
      <vt:lpstr>DQL(Data Query Language)</vt:lpstr>
      <vt:lpstr>DQL(Data Query Language)</vt:lpstr>
      <vt:lpstr>Calculated Functions(Aggregate Function) </vt:lpstr>
      <vt:lpstr>Logical Functions</vt:lpstr>
      <vt:lpstr>Number Functions </vt:lpstr>
      <vt:lpstr>Date Time Functions</vt:lpstr>
      <vt:lpstr>TCL(Transaction Control Language</vt:lpstr>
      <vt:lpstr>Alter Commands</vt:lpstr>
      <vt:lpstr>Project 1[Loan Management System]</vt:lpstr>
      <vt:lpstr>Sheet 1 Import  Table From Sheet  1- Customer Income Status</vt:lpstr>
      <vt:lpstr>set customer criteria based on applicant income </vt:lpstr>
      <vt:lpstr>PowerPoint Presentation</vt:lpstr>
      <vt:lpstr>Monthly interest percentage  </vt:lpstr>
      <vt:lpstr>PowerPoint Presentation</vt:lpstr>
      <vt:lpstr>New field creation based on interest </vt:lpstr>
      <vt:lpstr>Annual Intrest Amount</vt:lpstr>
      <vt:lpstr>Sheet 2 - loan status </vt:lpstr>
      <vt:lpstr>Criteria </vt:lpstr>
      <vt:lpstr>Criteria  </vt:lpstr>
      <vt:lpstr>PowerPoint Presentation</vt:lpstr>
      <vt:lpstr>Then delete the reject and loan still processing customers </vt:lpstr>
      <vt:lpstr>Sheet 3 - customer info </vt:lpstr>
      <vt:lpstr>Update Gender Based On Customer_id</vt:lpstr>
      <vt:lpstr>Sheet 4 and 5- country state and region </vt:lpstr>
      <vt:lpstr>Filtering information using inner join </vt:lpstr>
      <vt:lpstr>Filter home office and corporate</vt:lpstr>
      <vt:lpstr>Store all the outputs as procedure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TUF</dc:creator>
  <cp:lastModifiedBy>TUF</cp:lastModifiedBy>
  <cp:revision>19</cp:revision>
  <dcterms:created xsi:type="dcterms:W3CDTF">2024-07-28T05:59:32Z</dcterms:created>
  <dcterms:modified xsi:type="dcterms:W3CDTF">2024-07-29T17:15:50Z</dcterms:modified>
</cp:coreProperties>
</file>